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66" r:id="rId5"/>
    <p:sldId id="267" r:id="rId6"/>
    <p:sldId id="269" r:id="rId7"/>
    <p:sldId id="271" r:id="rId8"/>
    <p:sldId id="263" r:id="rId9"/>
    <p:sldId id="273" r:id="rId10"/>
    <p:sldId id="272" r:id="rId11"/>
  </p:sldIdLst>
  <p:sldSz cx="9144000" cy="6858000" type="screen4x3"/>
  <p:notesSz cx="6669088" cy="9896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9E0"/>
    <a:srgbClr val="F23CE5"/>
    <a:srgbClr val="FF79F9"/>
    <a:srgbClr val="EA10DA"/>
    <a:srgbClr val="F9A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52" y="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00748-08D8-4F2B-8D65-1CCD836E068E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C7F44-423C-4066-9A7E-9C62D9156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54E40-8B7C-472E-9EF2-EF3DFE4CCAB5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42950"/>
            <a:ext cx="4945062" cy="3709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0826"/>
            <a:ext cx="5335270" cy="445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CD421-D4D3-434D-AA4B-C31F4DE8D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CD421-D4D3-434D-AA4B-C31F4DE8DB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2F4CF-EE84-4240-9E80-F5A7F050D46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A435-303A-494F-80FC-534B7993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2286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Availability of  Indicators to Support the  New Framework for the Post-2015 Agenda</a:t>
            </a:r>
            <a:br>
              <a:rPr lang="en-US" sz="3200" b="1" dirty="0" smtClean="0"/>
            </a:br>
            <a:r>
              <a:rPr lang="en-US" sz="2800" b="1" dirty="0" smtClean="0"/>
              <a:t>The case of Cambodia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76800"/>
            <a:ext cx="4724400" cy="129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Lay </a:t>
            </a:r>
            <a:r>
              <a:rPr lang="en-US" sz="2000" dirty="0" err="1" smtClean="0"/>
              <a:t>Chhan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National Institute of Statistics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Cambodia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22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CountryData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Workshop: Building better dissemination systems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national development indicators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Hotel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Camdiana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Phnom Penh, Cambodia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21-25 April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s</a:t>
            </a:r>
            <a:r>
              <a:rPr lang="en-US" b="1" dirty="0" smtClean="0"/>
              <a:t>elected goals :</a:t>
            </a:r>
          </a:p>
          <a:p>
            <a:pPr marL="457200" lvl="1" indent="0">
              <a:buNone/>
            </a:pPr>
            <a:r>
              <a:rPr lang="en-US" b="1" dirty="0" smtClean="0"/>
              <a:t>7</a:t>
            </a:r>
            <a:r>
              <a:rPr lang="en-US" b="1" dirty="0"/>
              <a:t>. </a:t>
            </a:r>
            <a:r>
              <a:rPr lang="en-US" b="1" dirty="0" smtClean="0"/>
              <a:t>Secure </a:t>
            </a:r>
            <a:r>
              <a:rPr lang="en-US" b="1" dirty="0"/>
              <a:t>Sustainable </a:t>
            </a:r>
            <a:r>
              <a:rPr lang="en-US" b="1" dirty="0" smtClean="0"/>
              <a:t>Energy</a:t>
            </a:r>
          </a:p>
          <a:p>
            <a:pPr marL="377190" lvl="1" indent="0">
              <a:buNone/>
            </a:pPr>
            <a:r>
              <a:rPr lang="en-US" b="1" dirty="0" smtClean="0"/>
              <a:t> 8</a:t>
            </a:r>
            <a:r>
              <a:rPr lang="en-US" b="1" dirty="0"/>
              <a:t>. Create Jobs, Sustainable Livelihoods, and equitable </a:t>
            </a:r>
            <a:r>
              <a:rPr lang="en-US" b="1" dirty="0" smtClean="0"/>
              <a:t>Growth</a:t>
            </a:r>
          </a:p>
          <a:p>
            <a:pPr marL="457200" lvl="1" indent="0">
              <a:buNone/>
            </a:pPr>
            <a:r>
              <a:rPr lang="en-GB" b="1" dirty="0"/>
              <a:t>9. Manage Natural Resource Assets </a:t>
            </a:r>
            <a:r>
              <a:rPr lang="en-GB" b="1" dirty="0" smtClean="0"/>
              <a:t>Sustainably</a:t>
            </a:r>
          </a:p>
          <a:p>
            <a:pPr marL="457200" lvl="1" indent="0">
              <a:buNone/>
            </a:pPr>
            <a:r>
              <a:rPr lang="en-US" b="1" dirty="0"/>
              <a:t>10. Ensure Good Governance and Effective </a:t>
            </a:r>
            <a:r>
              <a:rPr lang="en-US" b="1" dirty="0" smtClean="0"/>
              <a:t>Institutions</a:t>
            </a:r>
          </a:p>
          <a:p>
            <a:pPr marL="457200" lvl="1" indent="0">
              <a:buNone/>
            </a:pPr>
            <a:r>
              <a:rPr lang="en-US" b="1" dirty="0"/>
              <a:t>11. Ensure Stable and Peaceful Societies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Content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9248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7. Secure Sustainable Energy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140870"/>
              </p:ext>
            </p:extLst>
          </p:nvPr>
        </p:nvGraphicFramePr>
        <p:xfrm>
          <a:off x="228601" y="762000"/>
          <a:ext cx="8762999" cy="5872044"/>
        </p:xfrm>
        <a:graphic>
          <a:graphicData uri="http://schemas.openxmlformats.org/drawingml/2006/table">
            <a:tbl>
              <a:tblPr firstRow="1" bandRow="1"/>
              <a:tblGrid>
                <a:gridCol w="2590799"/>
                <a:gridCol w="1752600"/>
                <a:gridCol w="2514600"/>
                <a:gridCol w="1905000"/>
              </a:tblGrid>
              <a:tr h="457200"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l"/>
                      <a:r>
                        <a:rPr lang="en-US" sz="1400" b="1" dirty="0" smtClean="0"/>
                        <a:t>                 Target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Current</a:t>
                      </a:r>
                      <a:r>
                        <a:rPr lang="en-US" sz="1400" b="1" baseline="0" dirty="0" smtClean="0"/>
                        <a:t> Status 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on availability of  data/Indicators from National Statistical System  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11823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Medium</a:t>
                      </a:r>
                      <a:endParaRPr lang="en-US" sz="1400" b="1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Low</a:t>
                      </a:r>
                      <a:endParaRPr lang="en-US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08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7a. Double the share of renewable energy in the global energy mix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1" kern="1200" baseline="0" dirty="0" smtClean="0"/>
                        <a:t>Survey Data: </a:t>
                      </a:r>
                      <a:r>
                        <a:rPr lang="en-US" sz="1400" kern="1200" dirty="0" smtClean="0"/>
                        <a:t>National Institute of Statistics (NIS) through annual Cambodia Socio-Economic</a:t>
                      </a:r>
                      <a:r>
                        <a:rPr lang="en-US" sz="1400" kern="1200" baseline="0" dirty="0" smtClean="0"/>
                        <a:t> Survey (CSES)</a:t>
                      </a:r>
                      <a:r>
                        <a:rPr lang="en-US" sz="1400" kern="1200" dirty="0" smtClean="0"/>
                        <a:t>. Data on types of energy sources used by households (energy</a:t>
                      </a:r>
                      <a:r>
                        <a:rPr lang="en-US" sz="1400" kern="1200" baseline="0" dirty="0" smtClean="0"/>
                        <a:t> consumption by households)</a:t>
                      </a:r>
                      <a:endParaRPr lang="en-US" sz="1400" kern="12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sz="1400" b="1" kern="1200" dirty="0" smtClean="0"/>
                        <a:t>Admin data:</a:t>
                      </a:r>
                      <a:r>
                        <a:rPr lang="en-US" sz="1400" kern="1200" dirty="0" smtClean="0"/>
                        <a:t> Ministry of Mine and Energy (data on energy</a:t>
                      </a:r>
                      <a:r>
                        <a:rPr lang="en-US" sz="1400" kern="1200" baseline="0" dirty="0" smtClean="0"/>
                        <a:t> production)</a:t>
                      </a:r>
                      <a:endParaRPr lang="en-US" sz="1400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7b. Ensure universal access to modern energy services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/>
                        <a:t>Admin data: </a:t>
                      </a:r>
                      <a:r>
                        <a:rPr lang="en-US" sz="1400" kern="1200" dirty="0" smtClean="0"/>
                        <a:t>Ministry of Mine and Energy;</a:t>
                      </a:r>
                      <a:r>
                        <a:rPr lang="en-US" sz="1400" kern="1200" baseline="0" dirty="0" smtClean="0"/>
                        <a:t> Ministry of Land Management, Urban Planning and Construction.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7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883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7c. Double the global rate of improvement in energy efficiency in buildings, industry, agriculture and transport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Indicators to support this target may not</a:t>
                      </a:r>
                      <a:r>
                        <a:rPr lang="en-US" sz="1400" baseline="0" dirty="0" smtClean="0"/>
                        <a:t> applicable or not available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12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7d. Phase out inefficient fossil fuel subsidies that encourage wasteful consumption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/>
                        <a:t>Admin data: </a:t>
                      </a:r>
                      <a:r>
                        <a:rPr lang="en-US" sz="1400" kern="1200" dirty="0" smtClean="0"/>
                        <a:t>Ministry of Environment and Ministry of Economy</a:t>
                      </a:r>
                      <a:r>
                        <a:rPr lang="en-US" sz="1400" kern="1200" baseline="0" dirty="0" smtClean="0"/>
                        <a:t> and Finance</a:t>
                      </a:r>
                      <a:endParaRPr lang="en-US" sz="1400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6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8. Create Jobs, Sustainable Livelihoods, and equitable Growth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670879"/>
              </p:ext>
            </p:extLst>
          </p:nvPr>
        </p:nvGraphicFramePr>
        <p:xfrm>
          <a:off x="228600" y="914400"/>
          <a:ext cx="8610601" cy="5836261"/>
        </p:xfrm>
        <a:graphic>
          <a:graphicData uri="http://schemas.openxmlformats.org/drawingml/2006/table">
            <a:tbl>
              <a:tblPr firstRow="1" bandRow="1"/>
              <a:tblGrid>
                <a:gridCol w="2545742"/>
                <a:gridCol w="2102458"/>
                <a:gridCol w="2286000"/>
                <a:gridCol w="1676401"/>
              </a:tblGrid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 smtClean="0"/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                 Target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Current</a:t>
                      </a:r>
                      <a:r>
                        <a:rPr lang="en-US" sz="1200" b="1" baseline="0" dirty="0" smtClean="0"/>
                        <a:t> Status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baseline="0" dirty="0" smtClean="0"/>
                        <a:t>on availability of  data/Indicators from National Statistical System  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High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Medium</a:t>
                      </a:r>
                      <a:endParaRPr lang="en-US" sz="1200" b="1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3507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8a. Increase the number of good and decent jobs and livelihoods by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baseline="0" dirty="0" smtClean="0"/>
                        <a:t>Survey Data: </a:t>
                      </a:r>
                      <a:r>
                        <a:rPr lang="en-US" sz="1200" kern="1200" dirty="0" smtClean="0"/>
                        <a:t>National Institute of Statistics (NIS) through Cambodia Labor</a:t>
                      </a:r>
                      <a:r>
                        <a:rPr lang="en-US" sz="1200" kern="1200" baseline="0" dirty="0" smtClean="0"/>
                        <a:t> Force  Survey and CSES.</a:t>
                      </a:r>
                      <a:r>
                        <a:rPr lang="en-US" sz="1200" kern="1200" dirty="0" smtClean="0"/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 Labor and Vocational Training</a:t>
                      </a:r>
                      <a:endParaRPr lang="en-US" sz="1200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Char char="-"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975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8b. Decrease the number of young people not in education, employment or training by x%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baseline="0" dirty="0" smtClean="0"/>
                        <a:t>Survey Data: </a:t>
                      </a:r>
                      <a:r>
                        <a:rPr lang="en-US" sz="1200" kern="1200" dirty="0" smtClean="0"/>
                        <a:t>National Institute of Statistics (NIS) through annual Cambodia Socio-Economic</a:t>
                      </a:r>
                      <a:r>
                        <a:rPr lang="en-US" sz="1200" kern="1200" baseline="0" dirty="0" smtClean="0"/>
                        <a:t> Survey</a:t>
                      </a:r>
                      <a:r>
                        <a:rPr lang="en-US" sz="1200" kern="1200" dirty="0" smtClean="0"/>
                        <a:t>,  Labor Force Survey and Population Census 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 Education,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Youth  and Sport,</a:t>
                      </a:r>
                      <a:r>
                        <a:rPr lang="en-US" sz="1200" kern="1200" baseline="0" dirty="0" smtClean="0"/>
                        <a:t> and </a:t>
                      </a:r>
                      <a:r>
                        <a:rPr lang="en-US" sz="1200" kern="1200" dirty="0" smtClean="0"/>
                        <a:t>Ministry of Labor and Vocational Training</a:t>
                      </a:r>
                      <a:endParaRPr 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/>
                </a:tc>
              </a:tr>
              <a:tr h="7730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8c. Strengthen productive capacity by providing universal access to financial services and infrastructure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such as transportation and ICT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baseline="0" dirty="0" smtClean="0"/>
                        <a:t>Survey Data: </a:t>
                      </a:r>
                      <a:r>
                        <a:rPr lang="en-US" sz="1200" kern="1200" dirty="0" smtClean="0"/>
                        <a:t>National Institute of Statistics (NIS) through annual Cambodia Socio-Economic</a:t>
                      </a:r>
                      <a:r>
                        <a:rPr lang="en-US" sz="1200" kern="1200" baseline="0" dirty="0" smtClean="0"/>
                        <a:t> Survey</a:t>
                      </a:r>
                      <a:r>
                        <a:rPr lang="en-US" sz="1200" kern="1200" dirty="0" smtClean="0"/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 Economy</a:t>
                      </a:r>
                      <a:r>
                        <a:rPr lang="en-US" sz="1200" kern="1200" baseline="0" dirty="0" smtClean="0"/>
                        <a:t> and Finance, Ministry of Rural Development, Ministry of Public Work , Ministry of Post and Telecommunication and National Bank of Cambodia</a:t>
                      </a:r>
                      <a:endParaRPr lang="en-US" sz="1200" dirty="0"/>
                    </a:p>
                  </a:txBody>
                  <a:tcPr>
                    <a:solidFill>
                      <a:srgbClr val="F23C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30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8d. Increase new start-ups by x and value added from new products by y through creating an enabling business environment and boosting entrepreneurship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 Economy</a:t>
                      </a:r>
                      <a:r>
                        <a:rPr lang="en-US" sz="1200" kern="1200" baseline="0" dirty="0" smtClean="0"/>
                        <a:t> and Finance,  Council for Development of Cambodia and National Bank of Cambodia</a:t>
                      </a:r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6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b="1" dirty="0" smtClean="0"/>
              <a:t>9. Manage Natural Resource Assets Sustainably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711398"/>
              </p:ext>
            </p:extLst>
          </p:nvPr>
        </p:nvGraphicFramePr>
        <p:xfrm>
          <a:off x="228600" y="914400"/>
          <a:ext cx="8610601" cy="5632704"/>
        </p:xfrm>
        <a:graphic>
          <a:graphicData uri="http://schemas.openxmlformats.org/drawingml/2006/table">
            <a:tbl>
              <a:tblPr firstRow="1" bandRow="1"/>
              <a:tblGrid>
                <a:gridCol w="2438400"/>
                <a:gridCol w="2057400"/>
                <a:gridCol w="2133600"/>
                <a:gridCol w="1981201"/>
              </a:tblGrid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1" dirty="0" smtClean="0"/>
                        <a:t>                 Target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 smtClean="0"/>
                        <a:t>Current</a:t>
                      </a:r>
                      <a:r>
                        <a:rPr lang="en-US" sz="1400" b="1" baseline="0" dirty="0" smtClean="0"/>
                        <a:t> Status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baseline="0" dirty="0" smtClean="0"/>
                        <a:t>on availability of  data/Indicators from National Statistical System  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 smtClean="0"/>
                        <a:t>Medium</a:t>
                      </a:r>
                      <a:endParaRPr lang="en-US" sz="1400" b="1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 smtClean="0"/>
                        <a:t>Low</a:t>
                      </a:r>
                      <a:endParaRPr lang="en-US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3507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dirty="0" smtClean="0"/>
                        <a:t>9a. Publish and use economic, social and environmental accounts in all governments and major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400" b="1" kern="1200" dirty="0" smtClean="0"/>
                        <a:t>Admin data:</a:t>
                      </a:r>
                      <a:r>
                        <a:rPr lang="en-US" sz="1400" kern="1200" dirty="0" smtClean="0"/>
                        <a:t> Ministry of Economy</a:t>
                      </a:r>
                      <a:r>
                        <a:rPr lang="en-US" sz="1400" kern="1200" baseline="0" dirty="0" smtClean="0"/>
                        <a:t> and Finance , and Council for Development of Cambodia 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3975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dirty="0" smtClean="0"/>
                        <a:t>9b. Increase consideration of sustainability in x% of government procurements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400" b="1" kern="1200" dirty="0" smtClean="0"/>
                        <a:t>Admin data:</a:t>
                      </a:r>
                      <a:r>
                        <a:rPr lang="en-US" sz="1400" kern="1200" dirty="0" smtClean="0"/>
                        <a:t> Ministry of Economy</a:t>
                      </a:r>
                      <a:r>
                        <a:rPr lang="en-US" sz="1400" kern="1200" baseline="0" dirty="0" smtClean="0"/>
                        <a:t> and Finance , and Council for Development of Cambodia 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73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9c. Safeguard ecosystems, species and genetic diversity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/>
                        <a:t>Admin data:</a:t>
                      </a:r>
                      <a:r>
                        <a:rPr lang="en-US" sz="1400" kern="1200" dirty="0" smtClean="0"/>
                        <a:t> Ministry of Agriculture, Forestry and Fisheries,  Ministry of Environment</a:t>
                      </a:r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3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9d. Reduce deforestation by x% and increase reforestation by y%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/>
                        <a:t>Admin data:</a:t>
                      </a:r>
                      <a:r>
                        <a:rPr lang="en-US" sz="1400" kern="1200" dirty="0" smtClean="0"/>
                        <a:t> Forestry Administration of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en-US" sz="1400" kern="1200" dirty="0" smtClean="0"/>
                        <a:t>Ministry of Agriculture, Forestry and Fisheries</a:t>
                      </a:r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3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9e. Improve soil quality, reduce soil erosion by x </a:t>
                      </a:r>
                      <a:r>
                        <a:rPr lang="en-US" sz="1400" dirty="0" err="1" smtClean="0"/>
                        <a:t>tonnes</a:t>
                      </a:r>
                      <a:r>
                        <a:rPr lang="en-US" sz="1400" dirty="0" smtClean="0"/>
                        <a:t> and combat desertification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400" dirty="0" smtClean="0"/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/>
                        <a:t>Admin data:</a:t>
                      </a:r>
                      <a:r>
                        <a:rPr lang="en-US" sz="1400" kern="1200" dirty="0" smtClean="0"/>
                        <a:t> Ministry of Agriculture, Forestry and Fisheries</a:t>
                      </a:r>
                      <a:endParaRPr lang="en-US" sz="1400" dirty="0"/>
                    </a:p>
                  </a:txBody>
                  <a:tcPr>
                    <a:solidFill>
                      <a:srgbClr val="EF1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68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10. Ensure Good Governance and Effective Institutions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044228"/>
              </p:ext>
            </p:extLst>
          </p:nvPr>
        </p:nvGraphicFramePr>
        <p:xfrm>
          <a:off x="228600" y="762000"/>
          <a:ext cx="8610601" cy="5241231"/>
        </p:xfrm>
        <a:graphic>
          <a:graphicData uri="http://schemas.openxmlformats.org/drawingml/2006/table">
            <a:tbl>
              <a:tblPr firstRow="1" bandRow="1"/>
              <a:tblGrid>
                <a:gridCol w="2545742"/>
                <a:gridCol w="2254858"/>
                <a:gridCol w="2133600"/>
                <a:gridCol w="1676401"/>
              </a:tblGrid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 smtClean="0"/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                 Target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Current</a:t>
                      </a:r>
                      <a:r>
                        <a:rPr lang="en-US" sz="1200" b="1" baseline="0" dirty="0" smtClean="0"/>
                        <a:t> Status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baseline="0" dirty="0" smtClean="0"/>
                        <a:t>on availability of  data/Indicators from National Statistical System  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High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Medium</a:t>
                      </a:r>
                      <a:endParaRPr lang="en-US" sz="1200" b="1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35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10a. Provide free and universal legal identity, such as birth registrations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 Interior (e.g. </a:t>
                      </a:r>
                      <a:r>
                        <a:rPr lang="en-US" sz="1200" kern="1200" baseline="0" dirty="0" smtClean="0"/>
                        <a:t>vital  statistics and birth registration </a:t>
                      </a:r>
                      <a:r>
                        <a:rPr lang="en-US" sz="1200" kern="1200" baseline="0" dirty="0" err="1" smtClean="0"/>
                        <a:t>programme</a:t>
                      </a:r>
                      <a:r>
                        <a:rPr lang="en-US" sz="1200" kern="1200" baseline="0" dirty="0" smtClean="0"/>
                        <a:t>)</a:t>
                      </a:r>
                      <a:endParaRPr 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Char char="-"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9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10b. Ensure people enjoy freedom of speech, association, peaceful protest and access to independent media and information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  Interior</a:t>
                      </a:r>
                      <a:r>
                        <a:rPr lang="en-US" sz="1200" kern="1200" baseline="0" dirty="0" smtClean="0"/>
                        <a:t> and </a:t>
                      </a:r>
                      <a:r>
                        <a:rPr lang="en-US" sz="1200" kern="1200" dirty="0" smtClean="0"/>
                        <a:t>Ministry of Information</a:t>
                      </a:r>
                      <a:endParaRPr 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/>
                </a:tc>
              </a:tr>
              <a:tr h="773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10c. Increase public participation in political processes and civic engagement at all levels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</a:t>
                      </a:r>
                      <a:r>
                        <a:rPr lang="en-US" sz="1200" kern="1200" baseline="0" dirty="0" smtClean="0"/>
                        <a:t> information and </a:t>
                      </a:r>
                      <a:r>
                        <a:rPr lang="en-US" sz="1200" kern="1200" dirty="0" smtClean="0"/>
                        <a:t> Ministry of Information </a:t>
                      </a:r>
                      <a:endParaRPr lang="en-US" sz="1200" dirty="0" smtClean="0"/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30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10d. Guarantee the public’s right to information and access to government data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baseline="0" dirty="0" smtClean="0"/>
                        <a:t>Survey Data: </a:t>
                      </a:r>
                      <a:r>
                        <a:rPr lang="en-US" sz="1200" kern="1200" dirty="0" smtClean="0"/>
                        <a:t>National Institute of Statistics (NIS):  Censuses,</a:t>
                      </a:r>
                      <a:r>
                        <a:rPr lang="en-US" sz="1200" kern="1200" baseline="0" dirty="0" smtClean="0"/>
                        <a:t> surveys and administration data system</a:t>
                      </a:r>
                      <a:r>
                        <a:rPr lang="en-US" sz="1200" kern="1200" dirty="0" smtClean="0"/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  Information and Council of Ministers</a:t>
                      </a:r>
                      <a:endParaRPr lang="en-US" sz="1200" dirty="0"/>
                    </a:p>
                  </a:txBody>
                  <a:tcPr>
                    <a:solidFill>
                      <a:srgbClr val="F23C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773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10e. Reduce bribery and corruption and ensure officials can be held accountable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Anti-Corruption Unit (ACU)</a:t>
                      </a:r>
                      <a:endParaRPr lang="en-US" sz="1200" dirty="0" smtClean="0"/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solidFill>
                      <a:srgbClr val="F23C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68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11. Ensure Stable and Peaceful Societies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398539"/>
              </p:ext>
            </p:extLst>
          </p:nvPr>
        </p:nvGraphicFramePr>
        <p:xfrm>
          <a:off x="228600" y="762000"/>
          <a:ext cx="8610601" cy="5105841"/>
        </p:xfrm>
        <a:graphic>
          <a:graphicData uri="http://schemas.openxmlformats.org/drawingml/2006/table">
            <a:tbl>
              <a:tblPr firstRow="1" bandRow="1"/>
              <a:tblGrid>
                <a:gridCol w="2545742"/>
                <a:gridCol w="2254858"/>
                <a:gridCol w="2133600"/>
                <a:gridCol w="1676401"/>
              </a:tblGrid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 smtClean="0"/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                 Target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Current</a:t>
                      </a:r>
                      <a:r>
                        <a:rPr lang="en-US" sz="1200" b="1" baseline="0" dirty="0" smtClean="0"/>
                        <a:t> Status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baseline="0" dirty="0" smtClean="0"/>
                        <a:t>on availability of  data/Indicators from National Statistical System  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High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Medium</a:t>
                      </a:r>
                      <a:endParaRPr lang="en-US" sz="1200" b="1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3507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11a. Reduce violent deaths per 100,000 by x and eliminate all forms of violence against children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baseline="0" dirty="0" smtClean="0"/>
                        <a:t>Survey Data: </a:t>
                      </a:r>
                      <a:r>
                        <a:rPr lang="en-US" sz="1200" kern="1200" dirty="0" smtClean="0"/>
                        <a:t>National Institute of Statistics (NIS) through Cambodia Labor</a:t>
                      </a:r>
                      <a:r>
                        <a:rPr lang="en-US" sz="1200" kern="1200" baseline="0" dirty="0" smtClean="0"/>
                        <a:t> Force and Child Labor Survey</a:t>
                      </a:r>
                      <a:r>
                        <a:rPr lang="en-US" sz="1200" kern="1200" dirty="0" smtClean="0"/>
                        <a:t>. 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 Women Affairs and Ministry of Social Affairs</a:t>
                      </a:r>
                      <a:endParaRPr lang="en-US" sz="1200" dirty="0"/>
                    </a:p>
                  </a:txBody>
                  <a:tcPr>
                    <a:solidFill>
                      <a:srgbClr val="FF7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Char char="-"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9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11b. Ensure justice institutions are accessible, independent, well-resourced and respect due-process rights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 Justice (e.g.</a:t>
                      </a:r>
                      <a:r>
                        <a:rPr lang="en-US" sz="1200" kern="1200" baseline="0" dirty="0" smtClean="0"/>
                        <a:t> Legal and Judicial Reform  Strategies)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1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/>
                </a:tc>
              </a:tr>
              <a:tr h="773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11c. Stem the external stressors that lead to conflict, including those related to </a:t>
                      </a:r>
                      <a:r>
                        <a:rPr lang="en-US" sz="1200" dirty="0" err="1" smtClean="0"/>
                        <a:t>organised</a:t>
                      </a:r>
                      <a:r>
                        <a:rPr lang="en-US" sz="1200" dirty="0" smtClean="0"/>
                        <a:t> crime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baseline="0" dirty="0" smtClean="0"/>
                        <a:t>Survey Data: </a:t>
                      </a:r>
                      <a:r>
                        <a:rPr lang="en-US" sz="1200" kern="1200" dirty="0" smtClean="0"/>
                        <a:t>National Institute of Statistics (NIS):  Surveys</a:t>
                      </a:r>
                      <a:r>
                        <a:rPr lang="en-US" sz="1200" kern="1200" baseline="0" dirty="0" smtClean="0"/>
                        <a:t> &amp; Censuses</a:t>
                      </a:r>
                      <a:endParaRPr lang="en-US" sz="1200" kern="1200" dirty="0" smtClean="0"/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 Interior, Ministry of Women</a:t>
                      </a:r>
                      <a:r>
                        <a:rPr lang="en-US" sz="1200" kern="1200" baseline="0" dirty="0" smtClean="0"/>
                        <a:t> Affairs and National Authority on Combating Drug</a:t>
                      </a:r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730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11d. Enhance the capacity, professionalism and accountability of the security forces, police and judiciary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1200" b="1" kern="1200" dirty="0" smtClean="0"/>
                        <a:t>Admin data:</a:t>
                      </a:r>
                      <a:r>
                        <a:rPr lang="en-US" sz="1200" kern="1200" dirty="0" smtClean="0"/>
                        <a:t> Ministry of Interior and Ministry</a:t>
                      </a:r>
                      <a:r>
                        <a:rPr lang="en-US" sz="1200" kern="1200" baseline="0" dirty="0" smtClean="0"/>
                        <a:t> of National Defense</a:t>
                      </a:r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Good coordination within NSS</a:t>
            </a:r>
          </a:p>
          <a:p>
            <a:pPr lvl="1"/>
            <a:r>
              <a:rPr lang="en-US" sz="2000" dirty="0" smtClean="0"/>
              <a:t>Statistics Advisory Council (SAC)</a:t>
            </a:r>
          </a:p>
          <a:p>
            <a:pPr lvl="1"/>
            <a:r>
              <a:rPr lang="en-US" sz="2000" dirty="0" smtClean="0"/>
              <a:t>Statistics Coordination Committee (SCC)</a:t>
            </a:r>
          </a:p>
          <a:p>
            <a:pPr lvl="1"/>
            <a:r>
              <a:rPr lang="en-US" sz="2000" dirty="0" smtClean="0"/>
              <a:t>National Statistical Development Strategy (NSDS) </a:t>
            </a:r>
          </a:p>
          <a:p>
            <a:r>
              <a:rPr lang="en-US" sz="2400" dirty="0"/>
              <a:t>Integrated NSS in </a:t>
            </a:r>
            <a:r>
              <a:rPr lang="en-US" sz="2400" dirty="0" smtClean="0"/>
              <a:t>the region </a:t>
            </a:r>
            <a:r>
              <a:rPr lang="en-US" sz="2400" dirty="0"/>
              <a:t>and the world (</a:t>
            </a:r>
            <a:r>
              <a:rPr lang="en-US" sz="2400" dirty="0" err="1"/>
              <a:t>e.g</a:t>
            </a:r>
            <a:r>
              <a:rPr lang="en-US" sz="2400" dirty="0"/>
              <a:t> </a:t>
            </a:r>
            <a:r>
              <a:rPr lang="en-US" sz="2400" dirty="0" err="1"/>
              <a:t>ASEANstats</a:t>
            </a:r>
            <a:r>
              <a:rPr lang="en-US" sz="2400" dirty="0"/>
              <a:t>) </a:t>
            </a:r>
          </a:p>
          <a:p>
            <a:r>
              <a:rPr lang="en-US" sz="2400" dirty="0" smtClean="0"/>
              <a:t>Strong commitment of the Royal Government</a:t>
            </a:r>
          </a:p>
          <a:p>
            <a:pPr lvl="1"/>
            <a:r>
              <a:rPr lang="en-US" sz="2000" dirty="0" smtClean="0"/>
              <a:t>Launching Rectangular Strategy Phase III in 2013 and strong links to Post-2015 </a:t>
            </a:r>
            <a:r>
              <a:rPr lang="en-US" sz="2000" dirty="0"/>
              <a:t>d</a:t>
            </a:r>
            <a:r>
              <a:rPr lang="en-US" sz="2000" dirty="0" smtClean="0"/>
              <a:t>evelopment agenda/SDGs</a:t>
            </a:r>
          </a:p>
          <a:p>
            <a:pPr lvl="1"/>
            <a:r>
              <a:rPr lang="en-US" sz="2000" dirty="0" smtClean="0"/>
              <a:t>National Strategic Development Plan Update 2014-2018, which is a live document with includes set of indicators, including MDGs as key framework for monitoring &amp; evaluation the progress</a:t>
            </a:r>
          </a:p>
          <a:p>
            <a:pPr lvl="1"/>
            <a:r>
              <a:rPr lang="en-US" sz="2000" dirty="0" err="1" smtClean="0"/>
              <a:t>Sectoral</a:t>
            </a:r>
            <a:r>
              <a:rPr lang="en-US" sz="2000" dirty="0" smtClean="0"/>
              <a:t> Development Policies/Strategies (e.g. Education Strategic Plan, Health Sector Development Plan and Green Growth Strategy)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8575"/>
            <a:ext cx="9144000" cy="6858000"/>
          </a:xfrm>
          <a:noFill/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53975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cs typeface="Times New Roman" pitchFamily="18" charset="0"/>
              </a:rPr>
              <a:t>Example: Rectangular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Strategy</a:t>
            </a:r>
            <a:endParaRPr lang="en-US" b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943600" y="6504801"/>
            <a:ext cx="32004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cs typeface="Times New Roman" pitchFamily="18" charset="0"/>
              </a:rPr>
              <a:t>Source: RGC Rectangular Strategy, Phase III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29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1081</Words>
  <Application>Microsoft Office PowerPoint</Application>
  <PresentationFormat>On-screen Show (4:3)</PresentationFormat>
  <Paragraphs>124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Availability of  Indicators to Support the  New Framework for the Post-2015 Agenda The case of Cambodia</vt:lpstr>
      <vt:lpstr>Content</vt:lpstr>
      <vt:lpstr>7. Secure Sustainable Energy</vt:lpstr>
      <vt:lpstr>8. Create Jobs, Sustainable Livelihoods, and equitable Growth</vt:lpstr>
      <vt:lpstr>9. Manage Natural Resource Assets Sustainably</vt:lpstr>
      <vt:lpstr>10. Ensure Good Governance and Effective Institutions</vt:lpstr>
      <vt:lpstr>11. Ensure Stable and Peaceful Societies</vt:lpstr>
      <vt:lpstr>Conclusion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Investigation of Available Metadata</dc:title>
  <dc:creator>User</dc:creator>
  <cp:lastModifiedBy>User</cp:lastModifiedBy>
  <cp:revision>374</cp:revision>
  <dcterms:created xsi:type="dcterms:W3CDTF">2014-04-19T04:19:56Z</dcterms:created>
  <dcterms:modified xsi:type="dcterms:W3CDTF">2014-04-24T07:06:55Z</dcterms:modified>
</cp:coreProperties>
</file>